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4" r:id="rId8"/>
    <p:sldId id="259" r:id="rId9"/>
    <p:sldId id="262" r:id="rId10"/>
    <p:sldId id="265" r:id="rId11"/>
    <p:sldId id="266" r:id="rId12"/>
    <p:sldId id="269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B5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-78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28383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14040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4881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69208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85734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89305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49504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37482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3518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71914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8790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B27E5-50FE-49A9-A3C1-30B0247B6DBC}" type="datetimeFigureOut">
              <a:rPr lang="en-CA" smtClean="0"/>
              <a:t>06/03/2014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8248D-0E88-4153-B602-AD778457818E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2565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6459" y="105677"/>
            <a:ext cx="8192880" cy="1470025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Bilge Pump Service Project</a:t>
            </a:r>
            <a:br>
              <a:rPr lang="en-CA" dirty="0" smtClean="0"/>
            </a:br>
            <a:r>
              <a:rPr lang="en-CA" dirty="0" smtClean="0"/>
              <a:t>Model 37202-0000</a:t>
            </a:r>
            <a:br>
              <a:rPr lang="en-CA" dirty="0" smtClean="0"/>
            </a:br>
            <a:r>
              <a:rPr lang="en-CA" dirty="0" smtClean="0"/>
              <a:t>Service Kit  37182-0000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7300" y="1781856"/>
            <a:ext cx="6400800" cy="3410629"/>
          </a:xfrm>
        </p:spPr>
        <p:txBody>
          <a:bodyPr>
            <a:normAutofit/>
          </a:bodyPr>
          <a:lstStyle/>
          <a:p>
            <a:r>
              <a:rPr lang="en-CA" dirty="0" smtClean="0"/>
              <a:t>Boat: 1997 Catalina 320</a:t>
            </a:r>
          </a:p>
          <a:p>
            <a:r>
              <a:rPr lang="en-CA" dirty="0" smtClean="0"/>
              <a:t>PAR Electric Bilge Pump</a:t>
            </a:r>
          </a:p>
          <a:p>
            <a:r>
              <a:rPr lang="en-CA" dirty="0" smtClean="0"/>
              <a:t>12 volt DC</a:t>
            </a:r>
          </a:p>
          <a:p>
            <a:r>
              <a:rPr lang="en-CA" dirty="0" smtClean="0"/>
              <a:t>4.5 GPM</a:t>
            </a:r>
          </a:p>
          <a:p>
            <a:r>
              <a:rPr lang="en-CA" dirty="0" smtClean="0"/>
              <a:t>8.0 Amps</a:t>
            </a:r>
            <a:endParaRPr lang="en-CA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575956" y="5176203"/>
            <a:ext cx="2314575" cy="11756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1600" dirty="0" smtClean="0"/>
              <a:t>Prepared by:</a:t>
            </a:r>
          </a:p>
          <a:p>
            <a:r>
              <a:rPr lang="en-CA" sz="1600" dirty="0" smtClean="0"/>
              <a:t>Ted Harrison</a:t>
            </a:r>
            <a:endParaRPr lang="en-CA" sz="1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127" y="3086100"/>
            <a:ext cx="2645250" cy="35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59" y="3311297"/>
            <a:ext cx="3109795" cy="3040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98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628" y="1189264"/>
            <a:ext cx="3000375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3935185" y="375557"/>
            <a:ext cx="4718957" cy="56007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tx1"/>
                </a:solidFill>
              </a:rPr>
              <a:t>History:</a:t>
            </a:r>
          </a:p>
          <a:p>
            <a:pPr algn="ctr"/>
            <a:endParaRPr lang="en-CA" b="1" dirty="0" smtClean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Just before haul out the bilge pump stopped working. I removed the intake line from the pump. </a:t>
            </a:r>
            <a:r>
              <a:rPr lang="en-CA" dirty="0">
                <a:solidFill>
                  <a:schemeClr val="tx1"/>
                </a:solidFill>
              </a:rPr>
              <a:t>T</a:t>
            </a:r>
            <a:r>
              <a:rPr lang="en-CA" dirty="0" smtClean="0">
                <a:solidFill>
                  <a:schemeClr val="tx1"/>
                </a:solidFill>
              </a:rPr>
              <a:t>here was little suction from the pump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It was becoming very loud / noisy before it failed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 The pump is located in the port lazarette 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It sits on a level wood frame.  The suction line runs from the pump into the bilge</a:t>
            </a:r>
            <a:endParaRPr lang="en-C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37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" y="768813"/>
            <a:ext cx="1888478" cy="1411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3984160" y="224184"/>
            <a:ext cx="4718957" cy="56007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CA" sz="2000" b="1" dirty="0" smtClean="0">
                <a:solidFill>
                  <a:schemeClr val="tx1"/>
                </a:solidFill>
              </a:rPr>
              <a:t>Safety always comes first</a:t>
            </a:r>
          </a:p>
          <a:p>
            <a:pPr algn="just"/>
            <a:endParaRPr lang="en-CA" dirty="0" smtClean="0">
              <a:solidFill>
                <a:schemeClr val="tx1"/>
              </a:solidFill>
            </a:endParaRPr>
          </a:p>
          <a:p>
            <a:pPr algn="just"/>
            <a:r>
              <a:rPr lang="en-CA" dirty="0" smtClean="0">
                <a:solidFill>
                  <a:schemeClr val="tx1"/>
                </a:solidFill>
              </a:rPr>
              <a:t>- Label and take pictures, you will notice that I have labelled the black wires from the pump to their connection points. </a:t>
            </a:r>
          </a:p>
          <a:p>
            <a:pPr algn="just"/>
            <a:endParaRPr lang="en-CA" dirty="0" smtClean="0">
              <a:solidFill>
                <a:schemeClr val="tx1"/>
              </a:solidFill>
            </a:endParaRPr>
          </a:p>
          <a:p>
            <a:pPr algn="just"/>
            <a:r>
              <a:rPr lang="en-CA" dirty="0" smtClean="0">
                <a:solidFill>
                  <a:schemeClr val="tx1"/>
                </a:solidFill>
              </a:rPr>
              <a:t>- If you do not know / or are not sure about the power </a:t>
            </a:r>
            <a:r>
              <a:rPr lang="en-CA" u="sng" dirty="0" smtClean="0">
                <a:solidFill>
                  <a:schemeClr val="tx1"/>
                </a:solidFill>
              </a:rPr>
              <a:t>ask for help or assistance from a professional</a:t>
            </a:r>
            <a:endParaRPr lang="en-CA" dirty="0" smtClean="0">
              <a:solidFill>
                <a:schemeClr val="tx1"/>
              </a:solidFill>
            </a:endParaRPr>
          </a:p>
          <a:p>
            <a:pPr algn="just"/>
            <a:endParaRPr lang="en-CA" dirty="0" smtClean="0">
              <a:solidFill>
                <a:schemeClr val="tx1"/>
              </a:solidFill>
            </a:endParaRPr>
          </a:p>
          <a:p>
            <a:pPr algn="just"/>
            <a:r>
              <a:rPr lang="en-CA" dirty="0" smtClean="0">
                <a:solidFill>
                  <a:schemeClr val="tx1"/>
                </a:solidFill>
              </a:rPr>
              <a:t>- Before I started the project I </a:t>
            </a:r>
            <a:r>
              <a:rPr lang="en-CA" u="sng" dirty="0" smtClean="0">
                <a:solidFill>
                  <a:schemeClr val="tx1"/>
                </a:solidFill>
              </a:rPr>
              <a:t>turned off the power and tested the wires for power </a:t>
            </a:r>
            <a:r>
              <a:rPr lang="en-CA" dirty="0" smtClean="0">
                <a:solidFill>
                  <a:schemeClr val="tx1"/>
                </a:solidFill>
              </a:rPr>
              <a:t>with a volt meter</a:t>
            </a:r>
          </a:p>
          <a:p>
            <a:pPr algn="just"/>
            <a:endParaRPr lang="en-CA" dirty="0" smtClean="0">
              <a:solidFill>
                <a:schemeClr val="tx1"/>
              </a:solidFill>
            </a:endParaRPr>
          </a:p>
          <a:p>
            <a:pPr algn="just"/>
            <a:r>
              <a:rPr lang="en-CA" dirty="0" smtClean="0">
                <a:solidFill>
                  <a:schemeClr val="tx1"/>
                </a:solidFill>
              </a:rPr>
              <a:t>-The picture shows the positive and negative wires. Normally red for positive and black for negative. You most </a:t>
            </a:r>
            <a:r>
              <a:rPr lang="en-CA" u="sng" dirty="0" smtClean="0">
                <a:solidFill>
                  <a:schemeClr val="tx1"/>
                </a:solidFill>
              </a:rPr>
              <a:t>always check</a:t>
            </a:r>
            <a:r>
              <a:rPr lang="en-CA" dirty="0" smtClean="0">
                <a:solidFill>
                  <a:schemeClr val="tx1"/>
                </a:solidFill>
              </a:rPr>
              <a:t> because you never know who has completed wiring on the boat.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10" y="2617333"/>
            <a:ext cx="2242071" cy="67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47" y="3743653"/>
            <a:ext cx="1681835" cy="641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0946" y="2259895"/>
            <a:ext cx="2596243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Positive Connect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3604" y="3392032"/>
            <a:ext cx="2596243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Negative Connect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617" y="93552"/>
            <a:ext cx="3129449" cy="5759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Followed the wires from the pump to their connect points.</a:t>
            </a:r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64" y="4889140"/>
            <a:ext cx="2588273" cy="1226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09043" y="4491514"/>
            <a:ext cx="2596243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Pump wires Labelled</a:t>
            </a:r>
            <a:endParaRPr lang="en-C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68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228" y="1189264"/>
            <a:ext cx="3000375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3935185" y="408215"/>
            <a:ext cx="4718957" cy="56007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tx1"/>
                </a:solidFill>
              </a:rPr>
              <a:t>Remove the pump</a:t>
            </a:r>
          </a:p>
          <a:p>
            <a:pPr algn="ctr"/>
            <a:endParaRPr lang="en-CA" dirty="0" smtClean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Disconnect the output line (discharge) 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Removed the three screws the hold the  pump in place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I place the screws in a zip plastic bag, and label the bag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In this picture the screws have been removed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2661557" y="3951484"/>
            <a:ext cx="326572" cy="1289958"/>
          </a:xfrm>
          <a:prstGeom prst="straightConnector1">
            <a:avLst/>
          </a:prstGeom>
          <a:ln w="444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1132070" y="4740715"/>
            <a:ext cx="326572" cy="1289958"/>
          </a:xfrm>
          <a:prstGeom prst="straightConnector1">
            <a:avLst/>
          </a:prstGeom>
          <a:ln w="444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375560" y="3418066"/>
            <a:ext cx="429930" cy="1289958"/>
          </a:xfrm>
          <a:prstGeom prst="straightConnector1">
            <a:avLst/>
          </a:prstGeom>
          <a:ln w="444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01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32" y="3543301"/>
            <a:ext cx="2518454" cy="3249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5362484" y="1225739"/>
            <a:ext cx="3722905" cy="47831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tx1"/>
                </a:solidFill>
              </a:rPr>
              <a:t>Remove the Motor from Motor </a:t>
            </a:r>
            <a:r>
              <a:rPr lang="en-CA" b="1" dirty="0">
                <a:solidFill>
                  <a:schemeClr val="tx1"/>
                </a:solidFill>
              </a:rPr>
              <a:t>M</a:t>
            </a:r>
            <a:r>
              <a:rPr lang="en-CA" b="1" dirty="0" smtClean="0">
                <a:solidFill>
                  <a:schemeClr val="tx1"/>
                </a:solidFill>
              </a:rPr>
              <a:t>ount</a:t>
            </a:r>
          </a:p>
          <a:p>
            <a:pPr algn="just"/>
            <a:endParaRPr lang="en-C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I set the pump motor on the side of my son’s tool box to support the unit (so it is level)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Loosen the set / lock screw on top of the connecting rob with a flat screw driver. Notice the flat side or edge on the motor shaft 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Remove the two 3/8  nuts that hold motor to the motor mount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The bottom picture is with the motor removed</a:t>
            </a:r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08" y="489860"/>
            <a:ext cx="2432107" cy="295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127088" y="2531319"/>
            <a:ext cx="1440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Connecting Rod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640583" y="2047639"/>
            <a:ext cx="720001" cy="483679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2214572" y="945984"/>
            <a:ext cx="1440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Set Screw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1556198" y="1073339"/>
            <a:ext cx="658375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64583" y="1278003"/>
            <a:ext cx="684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Nuts</a:t>
            </a:r>
            <a:endParaRPr lang="en-CA" sz="14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709349" y="3760010"/>
            <a:ext cx="1440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Motor Mount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2067836" y="3887366"/>
            <a:ext cx="658375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640583" y="767447"/>
            <a:ext cx="518746" cy="510556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673973" y="1540370"/>
            <a:ext cx="1073184" cy="249283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616" y="1815163"/>
            <a:ext cx="1992757" cy="993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Arrow Connector 24"/>
          <p:cNvCxnSpPr/>
          <p:nvPr/>
        </p:nvCxnSpPr>
        <p:spPr>
          <a:xfrm>
            <a:off x="3184071" y="1278003"/>
            <a:ext cx="470501" cy="1011475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3808181" y="927478"/>
            <a:ext cx="1440000" cy="4125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Motor shaft – flat edge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4006537" y="1340042"/>
            <a:ext cx="320534" cy="762772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2840513" y="5115318"/>
            <a:ext cx="1687668" cy="720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CA" sz="1400" dirty="0" smtClean="0">
                <a:solidFill>
                  <a:schemeClr val="tx1"/>
                </a:solidFill>
              </a:rPr>
              <a:t>Bolt that holds the mount to the  base (there are four)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35" name="Straight Arrow Connector 34"/>
          <p:cNvCxnSpPr>
            <a:stCxn id="33" idx="1"/>
          </p:cNvCxnSpPr>
          <p:nvPr/>
        </p:nvCxnSpPr>
        <p:spPr>
          <a:xfrm flipH="1">
            <a:off x="2339829" y="5475318"/>
            <a:ext cx="500684" cy="125382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2861749" y="6035180"/>
            <a:ext cx="1440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Base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 flipH="1">
            <a:off x="1143000" y="5167993"/>
            <a:ext cx="1680287" cy="370016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H="1">
            <a:off x="2220236" y="6129878"/>
            <a:ext cx="658375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ounded Rectangle 37"/>
          <p:cNvSpPr/>
          <p:nvPr/>
        </p:nvSpPr>
        <p:spPr>
          <a:xfrm>
            <a:off x="-3543" y="16326"/>
            <a:ext cx="9144000" cy="396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tx1"/>
                </a:solidFill>
              </a:rPr>
              <a:t>Objective</a:t>
            </a:r>
            <a:r>
              <a:rPr lang="en-CA" dirty="0" smtClean="0">
                <a:solidFill>
                  <a:schemeClr val="tx1"/>
                </a:solidFill>
              </a:rPr>
              <a:t>: Replace inlet value, outlet value, and pulsation dampener</a:t>
            </a:r>
            <a:endParaRPr lang="en-C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13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935185" y="375557"/>
            <a:ext cx="4718957" cy="56007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tx1"/>
                </a:solidFill>
              </a:rPr>
              <a:t>Remove base from motor mount</a:t>
            </a:r>
          </a:p>
          <a:p>
            <a:pPr algn="just"/>
            <a:endParaRPr lang="en-C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Remove the 4 bolts, with a 5/16 inch wrench, they hold the base in place</a:t>
            </a:r>
          </a:p>
          <a:p>
            <a:pPr marL="285750" indent="-285750" algn="just">
              <a:buFontTx/>
              <a:buChar char="-"/>
            </a:pPr>
            <a:r>
              <a:rPr lang="en-CA" dirty="0">
                <a:solidFill>
                  <a:schemeClr val="tx1"/>
                </a:solidFill>
              </a:rPr>
              <a:t>T</a:t>
            </a:r>
            <a:r>
              <a:rPr lang="en-CA" dirty="0" smtClean="0">
                <a:solidFill>
                  <a:schemeClr val="tx1"/>
                </a:solidFill>
              </a:rPr>
              <a:t>wo bolts are under the motor on the back side, not shown in the picture. Notice the bolts run on the outside of the base and into the bottom plate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Play attention to the orientation of the base and in general all parts. The intake is on the right and output or discharge is on the left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This is important so that you place the valves correctly as shown in this diagram</a:t>
            </a:r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14" y="4392399"/>
            <a:ext cx="2340000" cy="2122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61" y="214313"/>
            <a:ext cx="1915886" cy="3221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894408" y="375557"/>
            <a:ext cx="658375" cy="0"/>
          </a:xfrm>
          <a:prstGeom prst="straightConnector1">
            <a:avLst/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914400" y="522514"/>
            <a:ext cx="1560635" cy="201386"/>
          </a:xfrm>
          <a:prstGeom prst="straightConnector1">
            <a:avLst/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urved Connector 7"/>
          <p:cNvCxnSpPr/>
          <p:nvPr/>
        </p:nvCxnSpPr>
        <p:spPr>
          <a:xfrm flipV="1">
            <a:off x="1436914" y="881743"/>
            <a:ext cx="1115869" cy="943111"/>
          </a:xfrm>
          <a:prstGeom prst="curvedConnector3">
            <a:avLst>
              <a:gd name="adj1" fmla="val 124629"/>
            </a:avLst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1393648" y="4838813"/>
            <a:ext cx="658375" cy="0"/>
          </a:xfrm>
          <a:prstGeom prst="straightConnector1">
            <a:avLst/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062975" y="4711457"/>
            <a:ext cx="1584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Discharge Value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1823641" y="5448425"/>
            <a:ext cx="658375" cy="0"/>
          </a:xfrm>
          <a:prstGeom prst="straightConnector1">
            <a:avLst/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2492968" y="5321069"/>
            <a:ext cx="1584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Intake Value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1072345" y="5500688"/>
            <a:ext cx="0" cy="491902"/>
          </a:xfrm>
          <a:prstGeom prst="straightConnector1">
            <a:avLst/>
          </a:prstGeom>
          <a:ln w="444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76276" y="6023216"/>
            <a:ext cx="1656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Value retainer plate</a:t>
            </a:r>
            <a:endParaRPr lang="en-CA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3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73" y="133095"/>
            <a:ext cx="1968331" cy="1758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4849586" y="396589"/>
            <a:ext cx="3967842" cy="519231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tx1"/>
                </a:solidFill>
              </a:rPr>
              <a:t>Parts Removed</a:t>
            </a:r>
          </a:p>
          <a:p>
            <a:pPr algn="just"/>
            <a:endParaRPr lang="en-CA" dirty="0" smtClean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One screw remains holding the bottom plate to the base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Pay attention to the three ribs on the discharge side of the pulsation dampener and the single rib on the intake side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The Pulsation Dampener just pulls out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The valve retaining plate and valves just lift out or you can just push them out from the under side </a:t>
            </a:r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84" y="2087120"/>
            <a:ext cx="1977421" cy="236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128281" y="814746"/>
            <a:ext cx="1188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Philips Screw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437248" y="937753"/>
            <a:ext cx="658375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2754222" y="1244739"/>
            <a:ext cx="1188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Bottom Plate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2079518" y="1384075"/>
            <a:ext cx="658375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2824976" y="2589155"/>
            <a:ext cx="1692000" cy="28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Pulsation Dampener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2134067" y="2759510"/>
            <a:ext cx="658375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19" y="4408719"/>
            <a:ext cx="2275114" cy="231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2846745" y="5125588"/>
            <a:ext cx="1188000" cy="8180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Base with Pulsation Dampener removed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2172041" y="5264926"/>
            <a:ext cx="658375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1766435" y="3194419"/>
            <a:ext cx="832554" cy="31568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2580042" y="3111684"/>
            <a:ext cx="1188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Three ribs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9" name="Straight Arrow Connector 18"/>
          <p:cNvCxnSpPr>
            <a:stCxn id="20" idx="1"/>
          </p:cNvCxnSpPr>
          <p:nvPr/>
        </p:nvCxnSpPr>
        <p:spPr>
          <a:xfrm flipH="1">
            <a:off x="1747488" y="2232081"/>
            <a:ext cx="805335" cy="275429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552823" y="2104725"/>
            <a:ext cx="1188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One rib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375919" y="2759510"/>
            <a:ext cx="669110" cy="466477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369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049485" y="81635"/>
            <a:ext cx="5061857" cy="56007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tx1"/>
                </a:solidFill>
              </a:rPr>
              <a:t>       Clean all parts</a:t>
            </a:r>
          </a:p>
          <a:p>
            <a:pPr algn="just"/>
            <a:endParaRPr lang="en-CA" dirty="0" smtClean="0">
              <a:solidFill>
                <a:schemeClr val="tx1"/>
              </a:solidFill>
            </a:endParaRPr>
          </a:p>
          <a:p>
            <a:pPr algn="just"/>
            <a:r>
              <a:rPr lang="en-CA" dirty="0" smtClean="0">
                <a:solidFill>
                  <a:schemeClr val="tx1"/>
                </a:solidFill>
              </a:rPr>
              <a:t>I cleaned and examined all the parts</a:t>
            </a:r>
          </a:p>
          <a:p>
            <a:pPr algn="just"/>
            <a:endParaRPr lang="en-CA" dirty="0">
              <a:solidFill>
                <a:schemeClr val="tx1"/>
              </a:solidFill>
            </a:endParaRPr>
          </a:p>
          <a:p>
            <a:pPr algn="just"/>
            <a:r>
              <a:rPr lang="en-CA" dirty="0" smtClean="0">
                <a:solidFill>
                  <a:schemeClr val="tx1"/>
                </a:solidFill>
              </a:rPr>
              <a:t>I used dish soap and hot water and in some cases Vim to remove grease</a:t>
            </a:r>
          </a:p>
          <a:p>
            <a:pPr algn="just"/>
            <a:r>
              <a:rPr lang="en-CA" dirty="0" smtClean="0">
                <a:solidFill>
                  <a:schemeClr val="tx1"/>
                </a:solidFill>
              </a:rPr>
              <a:t>I used a brass wire bush to clean nuts, buts, and plates. The wire bush actually removed the brass finish on the plates! 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One picture shows the particles that I found in the pump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The pulsation dampener was not collapsed and did not appear ruptured, it is now a spare part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The valves looked in rough shape and replaced. The inlet and outlet values are identical, rubber flapper is up on the intake side and down for the output / discharge side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The connecting Rod was worn out</a:t>
            </a:r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53" y="2021001"/>
            <a:ext cx="650093" cy="1188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47" y="3696930"/>
            <a:ext cx="1955141" cy="210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17" y="240846"/>
            <a:ext cx="1870294" cy="1555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845" y="2133259"/>
            <a:ext cx="941412" cy="964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401171" y="3213003"/>
            <a:ext cx="1440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Rubber flapper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8" name="Straight Arrow Connector 7"/>
          <p:cNvCxnSpPr>
            <a:stCxn id="7" idx="1"/>
          </p:cNvCxnSpPr>
          <p:nvPr/>
        </p:nvCxnSpPr>
        <p:spPr>
          <a:xfrm flipH="1" flipV="1">
            <a:off x="716289" y="2969696"/>
            <a:ext cx="684882" cy="370663"/>
          </a:xfrm>
          <a:prstGeom prst="straightConnector1">
            <a:avLst/>
          </a:prstGeom>
          <a:ln w="444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584" y="4874683"/>
            <a:ext cx="1706297" cy="1844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516982" y="3783436"/>
            <a:ext cx="1440000" cy="4963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Debris found in unit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1" name="Straight Arrow Connector 10"/>
          <p:cNvCxnSpPr>
            <a:stCxn id="10" idx="1"/>
          </p:cNvCxnSpPr>
          <p:nvPr/>
        </p:nvCxnSpPr>
        <p:spPr>
          <a:xfrm flipH="1">
            <a:off x="1832100" y="4031616"/>
            <a:ext cx="684882" cy="127355"/>
          </a:xfrm>
          <a:prstGeom prst="straightConnector1">
            <a:avLst/>
          </a:prstGeom>
          <a:ln w="444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357884" y="5992787"/>
            <a:ext cx="1916640" cy="6606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Broken Connecting Rod, no wonder the unit was noisy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4" name="Straight Arrow Connector 13"/>
          <p:cNvCxnSpPr>
            <a:stCxn id="13" idx="1"/>
          </p:cNvCxnSpPr>
          <p:nvPr/>
        </p:nvCxnSpPr>
        <p:spPr>
          <a:xfrm flipH="1" flipV="1">
            <a:off x="3396343" y="5633357"/>
            <a:ext cx="961541" cy="689758"/>
          </a:xfrm>
          <a:prstGeom prst="straightConnector1">
            <a:avLst/>
          </a:prstGeom>
          <a:ln w="444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74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29" y="1948315"/>
            <a:ext cx="2412741" cy="211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63" y="134294"/>
            <a:ext cx="1441841" cy="154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874" y="165472"/>
            <a:ext cx="1371865" cy="152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29" y="4259133"/>
            <a:ext cx="2565614" cy="2328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4114800" y="375557"/>
            <a:ext cx="4539342" cy="462327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tx1"/>
                </a:solidFill>
              </a:rPr>
              <a:t>Parts are assembled</a:t>
            </a:r>
          </a:p>
          <a:p>
            <a:pPr algn="just"/>
            <a:endParaRPr lang="en-CA" dirty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Pulsation Dampener pushed in place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Valves just sit in place, inlet rubber flapper up, outlet rubber flapper down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Valve retaining plate sits between the valves, two plastic dimples hold it in place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I attached the four bolts on the base and bottom plate before I tightened the bottom screw onto the base. This insures the alignment is correct</a:t>
            </a:r>
            <a:endParaRPr lang="en-C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67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-3543" y="16326"/>
            <a:ext cx="9144000" cy="396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tx1"/>
                </a:solidFill>
              </a:rPr>
              <a:t>Objective</a:t>
            </a:r>
            <a:r>
              <a:rPr lang="en-CA" dirty="0" smtClean="0">
                <a:solidFill>
                  <a:schemeClr val="tx1"/>
                </a:solidFill>
              </a:rPr>
              <a:t>: Replace diaphragm and connection rod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343410" y="751124"/>
            <a:ext cx="4718957" cy="377189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 </a:t>
            </a:r>
            <a:r>
              <a:rPr lang="en-CA" b="1" dirty="0" smtClean="0">
                <a:solidFill>
                  <a:schemeClr val="tx1"/>
                </a:solidFill>
              </a:rPr>
              <a:t>Replacing the Diaphragm</a:t>
            </a:r>
          </a:p>
          <a:p>
            <a:pPr algn="just"/>
            <a:endParaRPr lang="en-CA" dirty="0" smtClean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The Diaphragm is connected to the Connecting </a:t>
            </a:r>
            <a:r>
              <a:rPr lang="en-CA" dirty="0">
                <a:solidFill>
                  <a:schemeClr val="tx1"/>
                </a:solidFill>
              </a:rPr>
              <a:t>R</a:t>
            </a:r>
            <a:r>
              <a:rPr lang="en-CA" dirty="0" smtClean="0">
                <a:solidFill>
                  <a:schemeClr val="tx1"/>
                </a:solidFill>
              </a:rPr>
              <a:t>od by a bolt and a plastic Retainer by two Philips screws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Remove the bolt and screws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Peel the two Diaphragm </a:t>
            </a:r>
            <a:r>
              <a:rPr lang="en-CA" dirty="0">
                <a:solidFill>
                  <a:schemeClr val="tx1"/>
                </a:solidFill>
              </a:rPr>
              <a:t>P</a:t>
            </a:r>
            <a:r>
              <a:rPr lang="en-CA" dirty="0" smtClean="0">
                <a:solidFill>
                  <a:schemeClr val="tx1"/>
                </a:solidFill>
              </a:rPr>
              <a:t>lates from the diaphragm. Notice the orientation. The smooth side go against the Diaphragm</a:t>
            </a:r>
          </a:p>
          <a:p>
            <a:pPr algn="just"/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0210" y="2546843"/>
            <a:ext cx="1754584" cy="2176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73" y="467394"/>
            <a:ext cx="2168843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57" y="5018215"/>
            <a:ext cx="2074296" cy="173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2214572" y="945983"/>
            <a:ext cx="1512000" cy="396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Top view of the diaphragm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1420586" y="1073339"/>
            <a:ext cx="793988" cy="494192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2366974" y="3665860"/>
            <a:ext cx="1584000" cy="82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Bolt through the diaphragm and to the connecting Rod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1420586" y="3940177"/>
            <a:ext cx="946390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423185" y="2450711"/>
            <a:ext cx="1512000" cy="396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 Black is the diaphragm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1572986" y="2809652"/>
            <a:ext cx="793988" cy="494192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2366972" y="4739750"/>
            <a:ext cx="1512000" cy="396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Diaphragm removed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1572986" y="4867106"/>
            <a:ext cx="793988" cy="494192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2363308" y="3158297"/>
            <a:ext cx="1512000" cy="396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Diaphragm retainer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1725386" y="3356297"/>
            <a:ext cx="590169" cy="347043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388740" y="5708600"/>
            <a:ext cx="1512000" cy="396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Diaphragm Plates</a:t>
            </a:r>
            <a:endParaRPr lang="en-CA" sz="14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394179" y="6220238"/>
            <a:ext cx="1512000" cy="396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Orientation – smooth side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23" name="Straight Arrow Connector 22"/>
          <p:cNvCxnSpPr>
            <a:stCxn id="21" idx="1"/>
          </p:cNvCxnSpPr>
          <p:nvPr/>
        </p:nvCxnSpPr>
        <p:spPr>
          <a:xfrm flipH="1">
            <a:off x="1969982" y="5906600"/>
            <a:ext cx="418758" cy="8802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2" idx="1"/>
          </p:cNvCxnSpPr>
          <p:nvPr/>
        </p:nvCxnSpPr>
        <p:spPr>
          <a:xfrm flipH="1" flipV="1">
            <a:off x="433514" y="6107959"/>
            <a:ext cx="1960665" cy="310279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958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44" y="109392"/>
            <a:ext cx="1236622" cy="174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4669971" y="326570"/>
            <a:ext cx="4425054" cy="635747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tx1"/>
                </a:solidFill>
              </a:rPr>
              <a:t> Parts are Cleaned and ready to re-assemble</a:t>
            </a:r>
          </a:p>
          <a:p>
            <a:pPr algn="just"/>
            <a:endParaRPr lang="en-CA" dirty="0" smtClean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Make sure you have the parts in the right orientation, for correct and quick assembly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Place the Diaphragm Plates on the new Diaphragm and push the bolt through the center hole. 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I place a small drop of “blue” Thread locker on the bolt, attach to the connecting rod, very loose at this time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Attach the Diaphragm to the Retainer and onto the Motor </a:t>
            </a:r>
            <a:r>
              <a:rPr lang="en-CA" dirty="0">
                <a:solidFill>
                  <a:schemeClr val="tx1"/>
                </a:solidFill>
              </a:rPr>
              <a:t>M</a:t>
            </a:r>
            <a:r>
              <a:rPr lang="en-CA" dirty="0" smtClean="0">
                <a:solidFill>
                  <a:schemeClr val="tx1"/>
                </a:solidFill>
              </a:rPr>
              <a:t>ount. Place a small amount of Thread locker on the screws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Tighten screws in equal turns until tight,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Tighten the Connecting Rod bolt </a:t>
            </a:r>
          </a:p>
          <a:p>
            <a:pPr marL="285750" indent="-285750" algn="just">
              <a:buFontTx/>
              <a:buChar char="-"/>
            </a:pPr>
            <a:endParaRPr lang="en-CA" dirty="0" smtClean="0">
              <a:solidFill>
                <a:schemeClr val="tx1"/>
              </a:solidFill>
            </a:endParaRPr>
          </a:p>
          <a:p>
            <a:pPr algn="just"/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326947" y="3283272"/>
            <a:ext cx="438276" cy="135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47" y="1911332"/>
            <a:ext cx="1252348" cy="1073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12" y="3097977"/>
            <a:ext cx="574649" cy="110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94" y="4286074"/>
            <a:ext cx="2419476" cy="2397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936979" y="537759"/>
            <a:ext cx="1440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Motor mount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1278605" y="665114"/>
            <a:ext cx="658375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1958747" y="1326990"/>
            <a:ext cx="1440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Retainer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1300373" y="1454345"/>
            <a:ext cx="658375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1980515" y="2001918"/>
            <a:ext cx="1440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Diaphragm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1322141" y="2145602"/>
            <a:ext cx="658375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1985954" y="3117729"/>
            <a:ext cx="1440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Connecting rod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775461" y="3245084"/>
            <a:ext cx="1210495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2742527" y="3841644"/>
            <a:ext cx="1440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Thread locker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18" name="Straight Arrow Connector 17"/>
          <p:cNvCxnSpPr>
            <a:stCxn id="17" idx="1"/>
            <a:endCxn id="1027" idx="2"/>
          </p:cNvCxnSpPr>
          <p:nvPr/>
        </p:nvCxnSpPr>
        <p:spPr>
          <a:xfrm flipH="1" flipV="1">
            <a:off x="2224142" y="3961329"/>
            <a:ext cx="518385" cy="7671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911256" y="5284035"/>
            <a:ext cx="1440000" cy="2547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Resembled unit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22" name="Straight Arrow Connector 21"/>
          <p:cNvCxnSpPr>
            <a:stCxn id="21" idx="1"/>
          </p:cNvCxnSpPr>
          <p:nvPr/>
        </p:nvCxnSpPr>
        <p:spPr>
          <a:xfrm flipH="1" flipV="1">
            <a:off x="2392871" y="5403720"/>
            <a:ext cx="518385" cy="7671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455" y="2429504"/>
            <a:ext cx="411525" cy="50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553" y="2409408"/>
            <a:ext cx="573614" cy="56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2730404" y="2568317"/>
            <a:ext cx="1584000" cy="2105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400" dirty="0" smtClean="0">
                <a:solidFill>
                  <a:schemeClr val="tx1"/>
                </a:solidFill>
              </a:rPr>
              <a:t>Diaphragm Plates</a:t>
            </a:r>
            <a:endParaRPr lang="en-CA" sz="1400" dirty="0">
              <a:solidFill>
                <a:schemeClr val="tx1"/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2152174" y="2673569"/>
            <a:ext cx="544112" cy="0"/>
          </a:xfrm>
          <a:prstGeom prst="straightConnector1">
            <a:avLst/>
          </a:prstGeom>
          <a:ln w="444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761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28" y="1892257"/>
            <a:ext cx="2762931" cy="3259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3902526" y="195937"/>
            <a:ext cx="5078196" cy="362494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 </a:t>
            </a:r>
            <a:r>
              <a:rPr lang="en-CA" b="1" dirty="0" smtClean="0">
                <a:solidFill>
                  <a:schemeClr val="tx1"/>
                </a:solidFill>
              </a:rPr>
              <a:t>Re-assemble Motor to Motor </a:t>
            </a:r>
            <a:r>
              <a:rPr lang="en-CA" b="1" dirty="0">
                <a:solidFill>
                  <a:schemeClr val="tx1"/>
                </a:solidFill>
              </a:rPr>
              <a:t>M</a:t>
            </a:r>
            <a:r>
              <a:rPr lang="en-CA" b="1" dirty="0" smtClean="0">
                <a:solidFill>
                  <a:schemeClr val="tx1"/>
                </a:solidFill>
              </a:rPr>
              <a:t>ount</a:t>
            </a:r>
          </a:p>
          <a:p>
            <a:pPr algn="just"/>
            <a:endParaRPr lang="en-CA" dirty="0" smtClean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Make sure you had the parts in the right orientation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Motor is supported in a level position so that I get a level, straight connections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Attach Motor to Mount with the two nuts 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I place a small drop of “blue” Thread locker on the bolt threads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Tighten nuts in equal turns until tight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886197" y="4016819"/>
            <a:ext cx="5127171" cy="264522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 </a:t>
            </a:r>
            <a:r>
              <a:rPr lang="en-CA" b="1" dirty="0" smtClean="0">
                <a:solidFill>
                  <a:schemeClr val="tx1"/>
                </a:solidFill>
              </a:rPr>
              <a:t>Re-assemble Connecting Rod to Motor </a:t>
            </a:r>
            <a:r>
              <a:rPr lang="en-CA" b="1" dirty="0">
                <a:solidFill>
                  <a:schemeClr val="tx1"/>
                </a:solidFill>
              </a:rPr>
              <a:t>s</a:t>
            </a:r>
            <a:r>
              <a:rPr lang="en-CA" b="1" dirty="0" smtClean="0">
                <a:solidFill>
                  <a:schemeClr val="tx1"/>
                </a:solidFill>
              </a:rPr>
              <a:t>haft</a:t>
            </a:r>
          </a:p>
          <a:p>
            <a:pPr algn="just"/>
            <a:endParaRPr lang="en-CA" dirty="0" smtClean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Slide the Connecting </a:t>
            </a:r>
            <a:r>
              <a:rPr lang="en-CA" dirty="0">
                <a:solidFill>
                  <a:schemeClr val="tx1"/>
                </a:solidFill>
              </a:rPr>
              <a:t>R</a:t>
            </a:r>
            <a:r>
              <a:rPr lang="en-CA" dirty="0" smtClean="0">
                <a:solidFill>
                  <a:schemeClr val="tx1"/>
                </a:solidFill>
              </a:rPr>
              <a:t>od unto the Motor shaft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Tighten the set screw onto the flat surface of the motor shaft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I did not apply Thread locker on the screw</a:t>
            </a:r>
          </a:p>
        </p:txBody>
      </p:sp>
    </p:spTree>
    <p:extLst>
      <p:ext uri="{BB962C8B-B14F-4D97-AF65-F5344CB8AC3E}">
        <p14:creationId xmlns:p14="http://schemas.microsoft.com/office/powerpoint/2010/main" val="355010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4" y="340178"/>
            <a:ext cx="223837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42" y="2890157"/>
            <a:ext cx="22955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3069771" y="81644"/>
            <a:ext cx="6025254" cy="638447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chemeClr val="tx1"/>
                </a:solidFill>
              </a:rPr>
              <a:t> Re-assemble Base to Motor Mount</a:t>
            </a:r>
          </a:p>
          <a:p>
            <a:pPr algn="just"/>
            <a:endParaRPr lang="en-CA" dirty="0" smtClean="0">
              <a:solidFill>
                <a:schemeClr val="tx1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Make sure you had the parts in the right orientation, unit is supported </a:t>
            </a:r>
            <a:r>
              <a:rPr lang="en-CA" dirty="0">
                <a:solidFill>
                  <a:schemeClr val="tx1"/>
                </a:solidFill>
              </a:rPr>
              <a:t>in a level position </a:t>
            </a:r>
            <a:r>
              <a:rPr lang="en-CA" dirty="0" smtClean="0">
                <a:solidFill>
                  <a:schemeClr val="tx1"/>
                </a:solidFill>
              </a:rPr>
              <a:t>to get </a:t>
            </a:r>
            <a:r>
              <a:rPr lang="en-CA" dirty="0">
                <a:solidFill>
                  <a:schemeClr val="tx1"/>
                </a:solidFill>
              </a:rPr>
              <a:t>a level, straight connections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Side the two back bolts through the Motor </a:t>
            </a:r>
            <a:r>
              <a:rPr lang="en-CA" dirty="0">
                <a:solidFill>
                  <a:schemeClr val="tx1"/>
                </a:solidFill>
              </a:rPr>
              <a:t>M</a:t>
            </a:r>
            <a:r>
              <a:rPr lang="en-CA" dirty="0" smtClean="0">
                <a:solidFill>
                  <a:schemeClr val="tx1"/>
                </a:solidFill>
              </a:rPr>
              <a:t>ount first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Then side the Base under the Motor Mount and slide in the front screws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The put the bolts into the mount just one or two turns. This ensures the bolt are all connected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I place a small drop of “blue” Thread locker on the bolt threads. Do not put the thread locker on the plastic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I tighten the bolt in equal tension, like one turn each in a cross tightening rotation</a:t>
            </a:r>
          </a:p>
          <a:p>
            <a:pPr marL="285750" indent="-285750" algn="just">
              <a:buFontTx/>
              <a:buChar char="-"/>
            </a:pPr>
            <a:r>
              <a:rPr lang="en-CA" dirty="0" smtClean="0">
                <a:solidFill>
                  <a:schemeClr val="tx1"/>
                </a:solidFill>
              </a:rPr>
              <a:t>Unit is ready to be tested and then back on the boat</a:t>
            </a:r>
          </a:p>
          <a:p>
            <a:pPr marL="285750" indent="-285750" algn="just">
              <a:buFontTx/>
              <a:buChar char="-"/>
            </a:pPr>
            <a:endParaRPr lang="en-C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15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321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1177</Words>
  <Application>Microsoft Office PowerPoint</Application>
  <PresentationFormat>On-screen Show (4:3)</PresentationFormat>
  <Paragraphs>136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Bilge Pump Service Project Model 37202-0000 Service Kit  37182-0000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Bilge Pump</dc:title>
  <dc:creator>Ted Harrison</dc:creator>
  <cp:lastModifiedBy>Ted Harrison</cp:lastModifiedBy>
  <cp:revision>44</cp:revision>
  <dcterms:created xsi:type="dcterms:W3CDTF">2014-03-03T18:38:01Z</dcterms:created>
  <dcterms:modified xsi:type="dcterms:W3CDTF">2014-03-06T17:30:15Z</dcterms:modified>
</cp:coreProperties>
</file>